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69"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41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138F4-1CBB-4205-8AF7-B2D883ECB09C}" type="datetimeFigureOut">
              <a:rPr lang="nl-BE" smtClean="0"/>
              <a:pPr/>
              <a:t>1/03/2009</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A79E4-8843-4446-A2BC-6D04AF49A6F9}"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het opmaakprofiel van de modelondertitel te bewerken</a:t>
            </a:r>
            <a:endParaRPr kumimoji="0" lang="en-US"/>
          </a:p>
        </p:txBody>
      </p:sp>
      <p:grpSp>
        <p:nvGrpSpPr>
          <p:cNvPr id="2" name="Groep 1"/>
          <p:cNvGrpSpPr/>
          <p:nvPr/>
        </p:nvGrpSpPr>
        <p:grpSpPr>
          <a:xfrm>
            <a:off x="-3765" y="4953000"/>
            <a:ext cx="9147765" cy="1912088"/>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fld id="{EEEAD2E3-2238-4862-983C-640AE556F66E}" type="datetime1">
              <a:rPr lang="nl-BE" smtClean="0"/>
              <a:pPr/>
              <a:t>1/03/2009</a:t>
            </a:fld>
            <a:endParaRPr lang="nl-BE"/>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r>
              <a:rPr lang="nl-BE" smtClean="0"/>
              <a:t>Installatie en configuratie</a:t>
            </a:r>
            <a:endParaRPr lang="nl-BE"/>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fld id="{A799F56F-117B-4DE1-B119-F67E44F067C6}"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481329"/>
            <a:ext cx="8229600" cy="438607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89BDDBA7-DEC7-4BE0-86ED-145DB8F4512A}" type="datetime1">
              <a:rPr lang="nl-BE" smtClean="0"/>
              <a:pPr/>
              <a:t>1/03/2009</a:t>
            </a:fld>
            <a:endParaRPr lang="nl-BE"/>
          </a:p>
        </p:txBody>
      </p:sp>
      <p:sp>
        <p:nvSpPr>
          <p:cNvPr id="5" name="Tijdelijke aanduiding voor voettekst 4"/>
          <p:cNvSpPr>
            <a:spLocks noGrp="1"/>
          </p:cNvSpPr>
          <p:nvPr>
            <p:ph type="ftr" sz="quarter" idx="11"/>
          </p:nvPr>
        </p:nvSpPr>
        <p:spPr/>
        <p:txBody>
          <a:bodyPr/>
          <a:lstStyle>
            <a:extLst/>
          </a:lstStyle>
          <a:p>
            <a:r>
              <a:rPr lang="nl-BE" smtClean="0"/>
              <a:t>Installatie en configuratie</a:t>
            </a:r>
            <a:endParaRPr lang="nl-BE"/>
          </a:p>
        </p:txBody>
      </p:sp>
      <p:sp>
        <p:nvSpPr>
          <p:cNvPr id="6" name="Tijdelijke aanduiding voor dianummer 5"/>
          <p:cNvSpPr>
            <a:spLocks noGrp="1"/>
          </p:cNvSpPr>
          <p:nvPr>
            <p:ph type="sldNum" sz="quarter" idx="12"/>
          </p:nvPr>
        </p:nvSpPr>
        <p:spPr/>
        <p:txBody>
          <a:bodyPr/>
          <a:lstStyle>
            <a:extLst/>
          </a:lstStyle>
          <a:p>
            <a:fld id="{A799F56F-117B-4DE1-B119-F67E44F067C6}"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74640"/>
            <a:ext cx="1777470" cy="559276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41"/>
            <a:ext cx="6324600" cy="559276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72436646-FBF1-4B84-B19E-75842F6EEE78}" type="datetime1">
              <a:rPr lang="nl-BE" smtClean="0"/>
              <a:pPr/>
              <a:t>1/03/2009</a:t>
            </a:fld>
            <a:endParaRPr lang="nl-BE"/>
          </a:p>
        </p:txBody>
      </p:sp>
      <p:sp>
        <p:nvSpPr>
          <p:cNvPr id="5" name="Tijdelijke aanduiding voor voettekst 4"/>
          <p:cNvSpPr>
            <a:spLocks noGrp="1"/>
          </p:cNvSpPr>
          <p:nvPr>
            <p:ph type="ftr" sz="quarter" idx="11"/>
          </p:nvPr>
        </p:nvSpPr>
        <p:spPr/>
        <p:txBody>
          <a:bodyPr/>
          <a:lstStyle>
            <a:extLst/>
          </a:lstStyle>
          <a:p>
            <a:r>
              <a:rPr lang="nl-BE" smtClean="0"/>
              <a:t>Installatie en configuratie</a:t>
            </a:r>
            <a:endParaRPr lang="nl-BE"/>
          </a:p>
        </p:txBody>
      </p:sp>
      <p:sp>
        <p:nvSpPr>
          <p:cNvPr id="6" name="Tijdelijke aanduiding voor dianummer 5"/>
          <p:cNvSpPr>
            <a:spLocks noGrp="1"/>
          </p:cNvSpPr>
          <p:nvPr>
            <p:ph type="sldNum" sz="quarter" idx="12"/>
          </p:nvPr>
        </p:nvSpPr>
        <p:spPr/>
        <p:txBody>
          <a:bodyPr/>
          <a:lstStyle>
            <a:extLst/>
          </a:lstStyle>
          <a:p>
            <a:fld id="{A799F56F-117B-4DE1-B119-F67E44F067C6}"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5B8E97F0-820B-47DD-A4B3-F9BD58CE7036}" type="datetime1">
              <a:rPr lang="nl-BE" smtClean="0"/>
              <a:pPr/>
              <a:t>1/03/2009</a:t>
            </a:fld>
            <a:endParaRPr lang="nl-BE"/>
          </a:p>
        </p:txBody>
      </p:sp>
      <p:sp>
        <p:nvSpPr>
          <p:cNvPr id="5" name="Tijdelijke aanduiding voor voettekst 4"/>
          <p:cNvSpPr>
            <a:spLocks noGrp="1"/>
          </p:cNvSpPr>
          <p:nvPr>
            <p:ph type="ftr" sz="quarter" idx="11"/>
          </p:nvPr>
        </p:nvSpPr>
        <p:spPr/>
        <p:txBody>
          <a:bodyPr/>
          <a:lstStyle>
            <a:extLst/>
          </a:lstStyle>
          <a:p>
            <a:r>
              <a:rPr lang="nl-BE" smtClean="0"/>
              <a:t>Installatie en configuratie</a:t>
            </a:r>
            <a:endParaRPr lang="nl-BE"/>
          </a:p>
        </p:txBody>
      </p:sp>
      <p:sp>
        <p:nvSpPr>
          <p:cNvPr id="6" name="Tijdelijke aanduiding voor dianummer 5"/>
          <p:cNvSpPr>
            <a:spLocks noGrp="1"/>
          </p:cNvSpPr>
          <p:nvPr>
            <p:ph type="sldNum" sz="quarter" idx="12"/>
          </p:nvPr>
        </p:nvSpPr>
        <p:spPr/>
        <p:txBody>
          <a:bodyPr/>
          <a:lstStyle>
            <a:extLst/>
          </a:lstStyle>
          <a:p>
            <a:fld id="{A799F56F-117B-4DE1-B119-F67E44F067C6}" type="slidenum">
              <a:rPr lang="nl-BE" smtClean="0"/>
              <a:pPr/>
              <a:t>‹nr.›</a:t>
            </a:fld>
            <a:endParaRPr lang="nl-BE"/>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83D7DC0F-C19D-4DEB-A3F7-E14CA3667F07}" type="datetime1">
              <a:rPr lang="nl-BE" smtClean="0"/>
              <a:pPr/>
              <a:t>1/03/2009</a:t>
            </a:fld>
            <a:endParaRPr lang="nl-BE"/>
          </a:p>
        </p:txBody>
      </p:sp>
      <p:sp>
        <p:nvSpPr>
          <p:cNvPr id="5" name="Tijdelijke aanduiding voor voettekst 4"/>
          <p:cNvSpPr>
            <a:spLocks noGrp="1"/>
          </p:cNvSpPr>
          <p:nvPr>
            <p:ph type="ftr" sz="quarter" idx="11"/>
          </p:nvPr>
        </p:nvSpPr>
        <p:spPr/>
        <p:txBody>
          <a:bodyPr/>
          <a:lstStyle>
            <a:extLst/>
          </a:lstStyle>
          <a:p>
            <a:r>
              <a:rPr lang="nl-BE" smtClean="0"/>
              <a:t>Installatie en configuratie</a:t>
            </a:r>
            <a:endParaRPr lang="nl-BE"/>
          </a:p>
        </p:txBody>
      </p:sp>
      <p:sp>
        <p:nvSpPr>
          <p:cNvPr id="6" name="Tijdelijke aanduiding voor dianummer 5"/>
          <p:cNvSpPr>
            <a:spLocks noGrp="1"/>
          </p:cNvSpPr>
          <p:nvPr>
            <p:ph type="sldNum" sz="quarter" idx="12"/>
          </p:nvPr>
        </p:nvSpPr>
        <p:spPr/>
        <p:txBody>
          <a:bodyPr/>
          <a:lstStyle>
            <a:extLst/>
          </a:lstStyle>
          <a:p>
            <a:fld id="{A799F56F-117B-4DE1-B119-F67E44F067C6}" type="slidenum">
              <a:rPr lang="nl-BE" smtClean="0"/>
              <a:pPr/>
              <a:t>‹nr.›</a:t>
            </a:fld>
            <a:endParaRPr lang="nl-BE"/>
          </a:p>
        </p:txBody>
      </p:sp>
      <p:sp>
        <p:nvSpPr>
          <p:cNvPr id="7" name="Punthaak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unthaak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2">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B1244017-F705-4D67-AB43-A7E7CB33DF13}" type="datetime1">
              <a:rPr lang="nl-BE" smtClean="0"/>
              <a:pPr/>
              <a:t>1/03/2009</a:t>
            </a:fld>
            <a:endParaRPr lang="nl-BE"/>
          </a:p>
        </p:txBody>
      </p:sp>
      <p:sp>
        <p:nvSpPr>
          <p:cNvPr id="6" name="Tijdelijke aanduiding voor voettekst 5"/>
          <p:cNvSpPr>
            <a:spLocks noGrp="1"/>
          </p:cNvSpPr>
          <p:nvPr>
            <p:ph type="ftr" sz="quarter" idx="11"/>
          </p:nvPr>
        </p:nvSpPr>
        <p:spPr/>
        <p:txBody>
          <a:bodyPr/>
          <a:lstStyle>
            <a:extLst/>
          </a:lstStyle>
          <a:p>
            <a:r>
              <a:rPr lang="nl-BE" smtClean="0"/>
              <a:t>Installatie en configuratie</a:t>
            </a:r>
            <a:endParaRPr lang="nl-BE"/>
          </a:p>
        </p:txBody>
      </p:sp>
      <p:sp>
        <p:nvSpPr>
          <p:cNvPr id="7" name="Tijdelijke aanduiding voor dianummer 6"/>
          <p:cNvSpPr>
            <a:spLocks noGrp="1"/>
          </p:cNvSpPr>
          <p:nvPr>
            <p:ph type="sldNum" sz="quarter" idx="12"/>
          </p:nvPr>
        </p:nvSpPr>
        <p:spPr/>
        <p:txBody>
          <a:bodyPr/>
          <a:lstStyle>
            <a:extLst/>
          </a:lstStyle>
          <a:p>
            <a:fld id="{A799F56F-117B-4DE1-B119-F67E44F067C6}" type="slidenum">
              <a:rPr lang="nl-BE" smtClean="0"/>
              <a:pPr/>
              <a:t>‹nr.›</a:t>
            </a:fld>
            <a:endParaRPr lang="nl-BE"/>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87E84597-823B-46D1-B90A-8DDA207D6014}" type="datetime1">
              <a:rPr lang="nl-BE" smtClean="0"/>
              <a:pPr/>
              <a:t>1/03/2009</a:t>
            </a:fld>
            <a:endParaRPr lang="nl-BE"/>
          </a:p>
        </p:txBody>
      </p:sp>
      <p:sp>
        <p:nvSpPr>
          <p:cNvPr id="8" name="Tijdelijke aanduiding voor voettekst 7"/>
          <p:cNvSpPr>
            <a:spLocks noGrp="1"/>
          </p:cNvSpPr>
          <p:nvPr>
            <p:ph type="ftr" sz="quarter" idx="11"/>
          </p:nvPr>
        </p:nvSpPr>
        <p:spPr/>
        <p:txBody>
          <a:bodyPr/>
          <a:lstStyle>
            <a:extLst/>
          </a:lstStyle>
          <a:p>
            <a:r>
              <a:rPr lang="nl-BE" smtClean="0"/>
              <a:t>Installatie en configuratie</a:t>
            </a:r>
            <a:endParaRPr lang="nl-BE"/>
          </a:p>
        </p:txBody>
      </p:sp>
      <p:sp>
        <p:nvSpPr>
          <p:cNvPr id="9" name="Tijdelijke aanduiding voor dianummer 8"/>
          <p:cNvSpPr>
            <a:spLocks noGrp="1"/>
          </p:cNvSpPr>
          <p:nvPr>
            <p:ph type="sldNum" sz="quarter" idx="12"/>
          </p:nvPr>
        </p:nvSpPr>
        <p:spPr/>
        <p:txBody>
          <a:bodyPr/>
          <a:lstStyle>
            <a:extLst/>
          </a:lstStyle>
          <a:p>
            <a:fld id="{A799F56F-117B-4DE1-B119-F67E44F067C6}" type="slidenum">
              <a:rPr lang="nl-BE" smtClean="0"/>
              <a:pPr/>
              <a:t>‹nr.›</a:t>
            </a:fld>
            <a:endParaRPr lang="nl-B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2">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fld id="{EE69A872-3716-4B62-8EE6-B7B4942C77C3}" type="datetime1">
              <a:rPr lang="nl-BE" smtClean="0"/>
              <a:pPr/>
              <a:t>1/03/2009</a:t>
            </a:fld>
            <a:endParaRPr lang="nl-BE"/>
          </a:p>
        </p:txBody>
      </p:sp>
      <p:sp>
        <p:nvSpPr>
          <p:cNvPr id="4" name="Tijdelijke aanduiding voor voettekst 3"/>
          <p:cNvSpPr>
            <a:spLocks noGrp="1"/>
          </p:cNvSpPr>
          <p:nvPr>
            <p:ph type="ftr" sz="quarter" idx="11"/>
          </p:nvPr>
        </p:nvSpPr>
        <p:spPr/>
        <p:txBody>
          <a:bodyPr/>
          <a:lstStyle>
            <a:extLst/>
          </a:lstStyle>
          <a:p>
            <a:r>
              <a:rPr lang="nl-BE" smtClean="0"/>
              <a:t>Installatie en configuratie</a:t>
            </a:r>
            <a:endParaRPr lang="nl-BE"/>
          </a:p>
        </p:txBody>
      </p:sp>
      <p:sp>
        <p:nvSpPr>
          <p:cNvPr id="5" name="Tijdelijke aanduiding voor dianummer 4"/>
          <p:cNvSpPr>
            <a:spLocks noGrp="1"/>
          </p:cNvSpPr>
          <p:nvPr>
            <p:ph type="sldNum" sz="quarter" idx="12"/>
          </p:nvPr>
        </p:nvSpPr>
        <p:spPr/>
        <p:txBody>
          <a:bodyPr/>
          <a:lstStyle>
            <a:extLst/>
          </a:lstStyle>
          <a:p>
            <a:fld id="{A799F56F-117B-4DE1-B119-F67E44F067C6}" type="slidenum">
              <a:rPr lang="nl-BE" smtClean="0"/>
              <a:pPr/>
              <a:t>‹nr.›</a:t>
            </a:fld>
            <a:endParaRPr lang="nl-BE"/>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DCCF5D4D-C454-4F4F-B2D1-DA53C035D8BC}" type="datetime1">
              <a:rPr lang="nl-BE" smtClean="0"/>
              <a:pPr/>
              <a:t>1/03/2009</a:t>
            </a:fld>
            <a:endParaRPr lang="nl-BE"/>
          </a:p>
        </p:txBody>
      </p:sp>
      <p:sp>
        <p:nvSpPr>
          <p:cNvPr id="3" name="Tijdelijke aanduiding voor voettekst 2"/>
          <p:cNvSpPr>
            <a:spLocks noGrp="1"/>
          </p:cNvSpPr>
          <p:nvPr>
            <p:ph type="ftr" sz="quarter" idx="11"/>
          </p:nvPr>
        </p:nvSpPr>
        <p:spPr/>
        <p:txBody>
          <a:bodyPr/>
          <a:lstStyle>
            <a:extLst/>
          </a:lstStyle>
          <a:p>
            <a:r>
              <a:rPr lang="nl-BE" smtClean="0"/>
              <a:t>Installatie en configuratie</a:t>
            </a:r>
            <a:endParaRPr lang="nl-BE"/>
          </a:p>
        </p:txBody>
      </p:sp>
      <p:sp>
        <p:nvSpPr>
          <p:cNvPr id="4" name="Tijdelijke aanduiding voor dianummer 3"/>
          <p:cNvSpPr>
            <a:spLocks noGrp="1"/>
          </p:cNvSpPr>
          <p:nvPr>
            <p:ph type="sldNum" sz="quarter" idx="12"/>
          </p:nvPr>
        </p:nvSpPr>
        <p:spPr/>
        <p:txBody>
          <a:bodyPr/>
          <a:lstStyle>
            <a:extLst/>
          </a:lstStyle>
          <a:p>
            <a:fld id="{A799F56F-117B-4DE1-B119-F67E44F067C6}"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6407944"/>
            <a:ext cx="1920240" cy="365760"/>
          </a:xfrm>
        </p:spPr>
        <p:txBody>
          <a:bodyPr/>
          <a:lstStyle>
            <a:extLst/>
          </a:lstStyle>
          <a:p>
            <a:fld id="{844C72C8-C610-4350-AA18-4F4EA6AE11B8}" type="datetime1">
              <a:rPr lang="nl-BE" smtClean="0"/>
              <a:pPr/>
              <a:t>1/03/2009</a:t>
            </a:fld>
            <a:endParaRPr lang="nl-BE"/>
          </a:p>
        </p:txBody>
      </p:sp>
      <p:sp>
        <p:nvSpPr>
          <p:cNvPr id="6" name="Tijdelijke aanduiding voor voettekst 5"/>
          <p:cNvSpPr>
            <a:spLocks noGrp="1"/>
          </p:cNvSpPr>
          <p:nvPr>
            <p:ph type="ftr" sz="quarter" idx="11"/>
          </p:nvPr>
        </p:nvSpPr>
        <p:spPr/>
        <p:txBody>
          <a:bodyPr/>
          <a:lstStyle>
            <a:extLst/>
          </a:lstStyle>
          <a:p>
            <a:r>
              <a:rPr lang="nl-BE" smtClean="0"/>
              <a:t>Installatie en configuratie</a:t>
            </a:r>
            <a:endParaRPr lang="nl-BE"/>
          </a:p>
        </p:txBody>
      </p:sp>
      <p:sp>
        <p:nvSpPr>
          <p:cNvPr id="7" name="Tijdelijke aanduiding voor dianummer 6"/>
          <p:cNvSpPr>
            <a:spLocks noGrp="1"/>
          </p:cNvSpPr>
          <p:nvPr>
            <p:ph type="sldNum" sz="quarter" idx="12"/>
          </p:nvPr>
        </p:nvSpPr>
        <p:spPr/>
        <p:txBody>
          <a:bodyPr/>
          <a:lstStyle>
            <a:extLst/>
          </a:lstStyle>
          <a:p>
            <a:fld id="{A799F56F-117B-4DE1-B119-F67E44F067C6}" type="slidenum">
              <a:rPr lang="nl-BE" smtClean="0"/>
              <a:pPr/>
              <a:t>‹nr.›</a:t>
            </a:fld>
            <a:endParaRPr lang="nl-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fld id="{0DF8E6FB-94D9-4A50-B939-C146F59854EE}" type="datetime1">
              <a:rPr lang="nl-BE" smtClean="0"/>
              <a:pPr/>
              <a:t>1/03/2009</a:t>
            </a:fld>
            <a:endParaRPr lang="nl-BE"/>
          </a:p>
        </p:txBody>
      </p:sp>
      <p:sp>
        <p:nvSpPr>
          <p:cNvPr id="6" name="Tijdelijke aanduiding voor voet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nl-BE" smtClean="0"/>
              <a:t>Installatie en configuratie</a:t>
            </a:r>
            <a:endParaRPr lang="nl-BE"/>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fld id="{A799F56F-117B-4DE1-B119-F67E44F067C6}" type="slidenum">
              <a:rPr lang="nl-BE" smtClean="0"/>
              <a:pPr/>
              <a:t>‹nr.›</a:t>
            </a:fld>
            <a:endParaRPr lang="nl-B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rije v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unthaak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rije v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D0C9839-041C-470B-A5C5-3477F4D3E2A1}" type="datetime1">
              <a:rPr lang="nl-BE" smtClean="0"/>
              <a:pPr/>
              <a:t>1/03/2009</a:t>
            </a:fld>
            <a:endParaRPr lang="nl-BE"/>
          </a:p>
        </p:txBody>
      </p:sp>
      <p:sp>
        <p:nvSpPr>
          <p:cNvPr id="22" name="Tijdelijke aanduiding voor voet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nl-BE" smtClean="0"/>
              <a:t>Installatie en configuratie</a:t>
            </a:r>
            <a:endParaRPr lang="nl-BE"/>
          </a:p>
        </p:txBody>
      </p:sp>
      <p:sp>
        <p:nvSpPr>
          <p:cNvPr id="18" name="Tijdelijke aanduiding voor dia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99F56F-117B-4DE1-B119-F67E44F067C6}"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720" y="1752601"/>
            <a:ext cx="8172480" cy="1829761"/>
          </a:xfrm>
        </p:spPr>
        <p:txBody>
          <a:bodyPr>
            <a:noAutofit/>
          </a:bodyPr>
          <a:lstStyle/>
          <a:p>
            <a:r>
              <a:rPr lang="nl-BE" sz="5000" dirty="0" smtClean="0"/>
              <a:t/>
            </a:r>
            <a:br>
              <a:rPr lang="nl-BE" sz="5000" dirty="0" smtClean="0"/>
            </a:br>
            <a:r>
              <a:rPr lang="nl-BE" sz="5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Hoofdstuk 2:</a:t>
            </a:r>
            <a:br>
              <a:rPr lang="nl-BE" sz="5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nl-BE" sz="5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installatie en configuratie</a:t>
            </a:r>
            <a:endParaRPr lang="nl-BE" sz="5000"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Deze installatiemethode werkt als u over ongeveer vergelijkbare machines beschikt.</a:t>
            </a:r>
          </a:p>
          <a:p>
            <a:r>
              <a:rPr lang="nl-BE" dirty="0" smtClean="0"/>
              <a:t>Vaak worden kant en klare installaties uitgevoerd met een image. U kunt dan installeren via </a:t>
            </a:r>
            <a:r>
              <a:rPr lang="nl-BE" dirty="0" err="1" smtClean="0"/>
              <a:t>Ghost</a:t>
            </a:r>
            <a:r>
              <a:rPr lang="nl-BE" dirty="0" smtClean="0"/>
              <a:t> of via Windows </a:t>
            </a:r>
            <a:r>
              <a:rPr lang="nl-BE" dirty="0" err="1" smtClean="0"/>
              <a:t>Deployment</a:t>
            </a:r>
            <a:r>
              <a:rPr lang="nl-BE" dirty="0" smtClean="0"/>
              <a:t> Services. </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installatiemethode –</a:t>
            </a:r>
            <a:br>
              <a:rPr lang="nl-BE" sz="3200" dirty="0" smtClean="0">
                <a:solidFill>
                  <a:srgbClr val="0070C0"/>
                </a:solidFill>
              </a:rPr>
            </a:br>
            <a:r>
              <a:rPr lang="nl-BE" sz="3200" dirty="0" smtClean="0">
                <a:solidFill>
                  <a:srgbClr val="0070C0"/>
                </a:solidFill>
              </a:rPr>
              <a:t>Kant en klare installatie</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10</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Om de server beter te beveiligen, is het aan te raden een wachtwoord te gebruiken met een combinatie van kleine letters, hoofdletters, cijfers en speciale tekens. Het zou nog beter zijn eerst de gebruikersnaam Administrator een andere naam te geven.</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installatie – </a:t>
            </a:r>
            <a:br>
              <a:rPr lang="nl-BE" sz="3200" dirty="0" smtClean="0">
                <a:solidFill>
                  <a:srgbClr val="0070C0"/>
                </a:solidFill>
              </a:rPr>
            </a:br>
            <a:r>
              <a:rPr lang="nl-BE" sz="3200" dirty="0" smtClean="0">
                <a:solidFill>
                  <a:srgbClr val="0070C0"/>
                </a:solidFill>
              </a:rPr>
              <a:t>Het administratorwachtwoord</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11</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Doe de dvd van Windows Server 2008 in de drive of dubbelklik in een virtuele console op Windows Server 2008.</a:t>
            </a:r>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12</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Selecteer de installatietaal, regio-instellingen en de instellingen van het toetsenbord via de pijltjes en klik op </a:t>
            </a:r>
            <a:r>
              <a:rPr lang="nl-BE" dirty="0" err="1" smtClean="0"/>
              <a:t>Next</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13</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pic>
        <p:nvPicPr>
          <p:cNvPr id="1027" name="Picture 3"/>
          <p:cNvPicPr>
            <a:picLocks noChangeAspect="1" noChangeArrowheads="1"/>
          </p:cNvPicPr>
          <p:nvPr/>
        </p:nvPicPr>
        <p:blipFill>
          <a:blip r:embed="rId2"/>
          <a:srcRect/>
          <a:stretch>
            <a:fillRect/>
          </a:stretch>
        </p:blipFill>
        <p:spPr bwMode="auto">
          <a:xfrm>
            <a:off x="1571604" y="2714621"/>
            <a:ext cx="5924565" cy="35718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Klik op </a:t>
            </a:r>
            <a:r>
              <a:rPr lang="nl-BE" dirty="0" err="1" smtClean="0"/>
              <a:t>Install</a:t>
            </a:r>
            <a:r>
              <a:rPr lang="nl-BE" dirty="0" smtClean="0"/>
              <a:t> </a:t>
            </a:r>
            <a:r>
              <a:rPr lang="nl-BE" dirty="0" err="1" smtClean="0"/>
              <a:t>now</a:t>
            </a:r>
            <a:r>
              <a:rPr lang="nl-BE" dirty="0" smtClean="0"/>
              <a:t> om de installatie te starten.</a:t>
            </a:r>
          </a:p>
          <a:p>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14</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pic>
        <p:nvPicPr>
          <p:cNvPr id="2050" name="Picture 2"/>
          <p:cNvPicPr>
            <a:picLocks noChangeAspect="1" noChangeArrowheads="1"/>
          </p:cNvPicPr>
          <p:nvPr/>
        </p:nvPicPr>
        <p:blipFill>
          <a:blip r:embed="rId2"/>
          <a:srcRect/>
          <a:stretch>
            <a:fillRect/>
          </a:stretch>
        </p:blipFill>
        <p:spPr bwMode="auto">
          <a:xfrm>
            <a:off x="2357422" y="2000240"/>
            <a:ext cx="5643576" cy="41670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Na het lezen en aanvaarden van de licentie, selecteert u het selectievakje I accept </a:t>
            </a:r>
            <a:r>
              <a:rPr lang="nl-BE" dirty="0" smtClean="0"/>
              <a:t>the </a:t>
            </a:r>
            <a:r>
              <a:rPr lang="nl-BE" dirty="0" err="1" smtClean="0"/>
              <a:t>license</a:t>
            </a:r>
            <a:r>
              <a:rPr lang="nl-BE" dirty="0" smtClean="0"/>
              <a:t> </a:t>
            </a:r>
            <a:r>
              <a:rPr lang="nl-BE" dirty="0" err="1" smtClean="0"/>
              <a:t>terms</a:t>
            </a:r>
            <a:r>
              <a:rPr lang="nl-BE" dirty="0" smtClean="0"/>
              <a:t>. Klikt vervolgens op </a:t>
            </a:r>
            <a:r>
              <a:rPr lang="nl-BE" dirty="0" err="1" smtClean="0"/>
              <a:t>Next</a:t>
            </a:r>
            <a:r>
              <a:rPr lang="nl-BE" dirty="0" smtClean="0"/>
              <a:t>.</a:t>
            </a:r>
          </a:p>
          <a:p>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15</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pic>
        <p:nvPicPr>
          <p:cNvPr id="3074" name="Picture 2"/>
          <p:cNvPicPr>
            <a:picLocks noChangeAspect="1" noChangeArrowheads="1"/>
          </p:cNvPicPr>
          <p:nvPr/>
        </p:nvPicPr>
        <p:blipFill>
          <a:blip r:embed="rId2"/>
          <a:srcRect/>
          <a:stretch>
            <a:fillRect/>
          </a:stretch>
        </p:blipFill>
        <p:spPr bwMode="auto">
          <a:xfrm>
            <a:off x="1857356" y="2857496"/>
            <a:ext cx="5853126" cy="35194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Klik op </a:t>
            </a:r>
            <a:r>
              <a:rPr lang="nl-BE" dirty="0" err="1" smtClean="0"/>
              <a:t>custom</a:t>
            </a:r>
            <a:r>
              <a:rPr lang="nl-BE" dirty="0" smtClean="0"/>
              <a:t> (</a:t>
            </a:r>
            <a:r>
              <a:rPr lang="nl-BE" dirty="0" err="1" smtClean="0"/>
              <a:t>advanced</a:t>
            </a:r>
            <a:r>
              <a:rPr lang="nl-BE" dirty="0" smtClean="0"/>
              <a:t>) om een clean installatie te starten.</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16</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pic>
        <p:nvPicPr>
          <p:cNvPr id="4098" name="Picture 2"/>
          <p:cNvPicPr>
            <a:picLocks noChangeAspect="1" noChangeArrowheads="1"/>
          </p:cNvPicPr>
          <p:nvPr/>
        </p:nvPicPr>
        <p:blipFill>
          <a:blip r:embed="rId2"/>
          <a:srcRect/>
          <a:stretch>
            <a:fillRect/>
          </a:stretch>
        </p:blipFill>
        <p:spPr bwMode="auto">
          <a:xfrm>
            <a:off x="1643042" y="2357430"/>
            <a:ext cx="6148403" cy="40005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De installatie start, u kunt die goed volgen. Tijdens de installatie herstart de server een aantal malen.</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17</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Klik op OK om het administratorwachtwoord te wijzigen.</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18</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pic>
        <p:nvPicPr>
          <p:cNvPr id="5122" name="Picture 2"/>
          <p:cNvPicPr>
            <a:picLocks noChangeAspect="1" noChangeArrowheads="1"/>
          </p:cNvPicPr>
          <p:nvPr/>
        </p:nvPicPr>
        <p:blipFill>
          <a:blip r:embed="rId2"/>
          <a:srcRect/>
          <a:stretch>
            <a:fillRect/>
          </a:stretch>
        </p:blipFill>
        <p:spPr bwMode="auto">
          <a:xfrm>
            <a:off x="928662" y="2357431"/>
            <a:ext cx="5543550" cy="207170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572000" y="4572008"/>
            <a:ext cx="3667125" cy="1504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500" fill="hold"/>
                                        <p:tgtEl>
                                          <p:spTgt spid="5123"/>
                                        </p:tgtEl>
                                        <p:attrNameLst>
                                          <p:attrName>ppt_x</p:attrName>
                                        </p:attrNameLst>
                                      </p:cBhvr>
                                      <p:tavLst>
                                        <p:tav tm="0">
                                          <p:val>
                                            <p:strVal val="#ppt_x"/>
                                          </p:val>
                                        </p:tav>
                                        <p:tav tm="100000">
                                          <p:val>
                                            <p:strVal val="#ppt_x"/>
                                          </p:val>
                                        </p:tav>
                                      </p:tavLst>
                                    </p:anim>
                                    <p:anim calcmode="lin" valueType="num">
                                      <p:cBhvr additive="base">
                                        <p:cTn id="12"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Na het herstarten van de server is de installatie volledig gedaan. </a:t>
            </a:r>
          </a:p>
          <a:p>
            <a:r>
              <a:rPr lang="nl-BE" dirty="0" smtClean="0"/>
              <a:t>Buiten de landinstellingen is er nog niets geconfigureerd. De server heeft momenteel nog geen enkele taak.</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19</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De bestandssystemen FAT16 en FAT32 worden niet gebruikt voor Windows Server 2008. File </a:t>
            </a:r>
            <a:r>
              <a:rPr lang="nl-BE" dirty="0" err="1" smtClean="0"/>
              <a:t>Allocation</a:t>
            </a:r>
            <a:r>
              <a:rPr lang="nl-BE" dirty="0" smtClean="0"/>
              <a:t> </a:t>
            </a:r>
            <a:r>
              <a:rPr lang="nl-BE" dirty="0" err="1" smtClean="0"/>
              <a:t>Table</a:t>
            </a:r>
            <a:r>
              <a:rPr lang="nl-BE" dirty="0" smtClean="0"/>
              <a:t> is het bestandssysteem uit het </a:t>
            </a:r>
            <a:r>
              <a:rPr lang="nl-BE" dirty="0" err="1" smtClean="0"/>
              <a:t>DOS-tijdperk</a:t>
            </a:r>
            <a:r>
              <a:rPr lang="nl-BE" dirty="0" smtClean="0"/>
              <a:t>. </a:t>
            </a:r>
          </a:p>
          <a:p>
            <a:r>
              <a:rPr lang="nl-BE" dirty="0" smtClean="0"/>
              <a:t>NTFS of New </a:t>
            </a:r>
            <a:r>
              <a:rPr lang="nl-BE" dirty="0" err="1" smtClean="0"/>
              <a:t>Technology</a:t>
            </a:r>
            <a:r>
              <a:rPr lang="nl-BE" dirty="0" smtClean="0"/>
              <a:t> File System is oorspronkelijk door Microsoft ontworpen voor Windows NT.</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planning van de installatie –</a:t>
            </a:r>
            <a:br>
              <a:rPr lang="nl-BE" sz="3200" dirty="0" smtClean="0">
                <a:solidFill>
                  <a:srgbClr val="0070C0"/>
                </a:solidFill>
              </a:rPr>
            </a:br>
            <a:r>
              <a:rPr lang="nl-BE" sz="3200" dirty="0" smtClean="0">
                <a:solidFill>
                  <a:srgbClr val="0070C0"/>
                </a:solidFill>
              </a:rPr>
              <a:t>De </a:t>
            </a:r>
            <a:r>
              <a:rPr lang="nl-BE" sz="3200" dirty="0" err="1" smtClean="0">
                <a:solidFill>
                  <a:srgbClr val="0070C0"/>
                </a:solidFill>
              </a:rPr>
              <a:t>opstartpartitie</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2</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Tijdens de installatie wordt Windows Server 2008 niet gevalideerd. Er wordt zelfs niet gevraagd om de productcode (</a:t>
            </a:r>
            <a:r>
              <a:rPr lang="nl-BE" dirty="0" err="1" smtClean="0"/>
              <a:t>licence</a:t>
            </a:r>
            <a:r>
              <a:rPr lang="nl-BE" dirty="0" smtClean="0"/>
              <a:t> </a:t>
            </a:r>
            <a:r>
              <a:rPr lang="nl-BE" dirty="0" err="1" smtClean="0"/>
              <a:t>key</a:t>
            </a:r>
            <a:r>
              <a:rPr lang="nl-BE" dirty="0" smtClean="0"/>
              <a:t>). </a:t>
            </a:r>
          </a:p>
          <a:p>
            <a:r>
              <a:rPr lang="nl-BE" dirty="0" smtClean="0"/>
              <a:t>Voor u Windows activeert, controleer eerst de internetverbinding.</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 – Windows valideren</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20</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Klik op start en klik vervolgens via de rechtermuisknop op </a:t>
            </a:r>
            <a:r>
              <a:rPr lang="nl-BE" dirty="0" smtClean="0"/>
              <a:t>Computer en selecteer </a:t>
            </a:r>
            <a:r>
              <a:rPr lang="nl-BE" dirty="0" err="1" smtClean="0"/>
              <a:t>Properties</a:t>
            </a:r>
            <a:r>
              <a:rPr lang="nl-BE" dirty="0" smtClean="0"/>
              <a:t>.</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21</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pic>
        <p:nvPicPr>
          <p:cNvPr id="6146" name="Picture 2"/>
          <p:cNvPicPr>
            <a:picLocks noChangeAspect="1" noChangeArrowheads="1"/>
          </p:cNvPicPr>
          <p:nvPr/>
        </p:nvPicPr>
        <p:blipFill>
          <a:blip r:embed="rId2"/>
          <a:srcRect/>
          <a:stretch>
            <a:fillRect/>
          </a:stretch>
        </p:blipFill>
        <p:spPr bwMode="auto">
          <a:xfrm>
            <a:off x="3428992" y="2357430"/>
            <a:ext cx="4214842" cy="39420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Klik onderaan het </a:t>
            </a:r>
            <a:r>
              <a:rPr lang="nl-BE" dirty="0" err="1" smtClean="0"/>
              <a:t>control</a:t>
            </a:r>
            <a:r>
              <a:rPr lang="nl-BE" dirty="0" smtClean="0"/>
              <a:t> panel op </a:t>
            </a:r>
            <a:r>
              <a:rPr lang="nl-BE" dirty="0" err="1" smtClean="0"/>
              <a:t>change</a:t>
            </a:r>
            <a:r>
              <a:rPr lang="nl-BE" dirty="0" smtClean="0"/>
              <a:t> product </a:t>
            </a:r>
            <a:r>
              <a:rPr lang="nl-BE" dirty="0" err="1" smtClean="0"/>
              <a:t>key</a:t>
            </a:r>
            <a:r>
              <a:rPr lang="nl-BE" dirty="0" smtClean="0"/>
              <a:t>.</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22</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pic>
        <p:nvPicPr>
          <p:cNvPr id="7170" name="Picture 2"/>
          <p:cNvPicPr>
            <a:picLocks noChangeAspect="1" noChangeArrowheads="1"/>
          </p:cNvPicPr>
          <p:nvPr/>
        </p:nvPicPr>
        <p:blipFill>
          <a:blip r:embed="rId2"/>
          <a:srcRect/>
          <a:stretch>
            <a:fillRect/>
          </a:stretch>
        </p:blipFill>
        <p:spPr bwMode="auto">
          <a:xfrm>
            <a:off x="1571604" y="2357430"/>
            <a:ext cx="6143668" cy="39290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Typ de productcode in en klik op </a:t>
            </a:r>
            <a:r>
              <a:rPr lang="nl-BE" dirty="0" err="1" smtClean="0"/>
              <a:t>Next</a:t>
            </a:r>
            <a:r>
              <a:rPr lang="nl-BE" dirty="0" smtClean="0"/>
              <a:t>. </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installeren van onze eerste Windows Server 2008</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23</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pic>
        <p:nvPicPr>
          <p:cNvPr id="8194" name="Picture 2"/>
          <p:cNvPicPr>
            <a:picLocks noChangeAspect="1" noChangeArrowheads="1"/>
          </p:cNvPicPr>
          <p:nvPr/>
        </p:nvPicPr>
        <p:blipFill>
          <a:blip r:embed="rId2"/>
          <a:srcRect/>
          <a:stretch>
            <a:fillRect/>
          </a:stretch>
        </p:blipFill>
        <p:spPr bwMode="auto">
          <a:xfrm>
            <a:off x="2071670" y="2000240"/>
            <a:ext cx="5715040" cy="43116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Het venster </a:t>
            </a:r>
            <a:r>
              <a:rPr lang="nl-BE" dirty="0" err="1" smtClean="0"/>
              <a:t>Initial</a:t>
            </a:r>
            <a:r>
              <a:rPr lang="nl-BE" dirty="0" smtClean="0"/>
              <a:t> </a:t>
            </a:r>
            <a:r>
              <a:rPr lang="nl-BE" dirty="0" err="1" smtClean="0"/>
              <a:t>Configuration</a:t>
            </a:r>
            <a:r>
              <a:rPr lang="nl-BE" dirty="0" smtClean="0"/>
              <a:t> </a:t>
            </a:r>
            <a:r>
              <a:rPr lang="nl-BE" dirty="0" err="1" smtClean="0"/>
              <a:t>Tasks</a:t>
            </a:r>
            <a:r>
              <a:rPr lang="nl-BE" dirty="0" smtClean="0"/>
              <a:t> is het eerste venster dat opstart na de installatie van Windows Server 2008. </a:t>
            </a:r>
          </a:p>
          <a:p>
            <a:r>
              <a:rPr lang="nl-BE" dirty="0" smtClean="0"/>
              <a:t>U kunt het handmatig opstarten met de opdracht </a:t>
            </a:r>
            <a:r>
              <a:rPr lang="nl-BE" dirty="0" err="1" smtClean="0"/>
              <a:t>oobe</a:t>
            </a:r>
            <a:r>
              <a:rPr lang="nl-BE" dirty="0" smtClean="0"/>
              <a:t> (Out Of Box </a:t>
            </a:r>
            <a:r>
              <a:rPr lang="nl-BE" dirty="0" err="1" smtClean="0"/>
              <a:t>Experience</a:t>
            </a:r>
            <a:r>
              <a:rPr lang="nl-BE" dirty="0" smtClean="0"/>
              <a:t>) in een opdrachtvenster.</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configuratie – </a:t>
            </a:r>
            <a:br>
              <a:rPr lang="nl-BE" sz="3200" dirty="0" smtClean="0">
                <a:solidFill>
                  <a:srgbClr val="0070C0"/>
                </a:solidFill>
              </a:rPr>
            </a:br>
            <a:r>
              <a:rPr lang="nl-BE" sz="3200" dirty="0" smtClean="0">
                <a:solidFill>
                  <a:srgbClr val="0070C0"/>
                </a:solidFill>
              </a:rPr>
              <a:t>Het venster  </a:t>
            </a:r>
            <a:r>
              <a:rPr lang="nl-BE" sz="3200" dirty="0" err="1" smtClean="0">
                <a:solidFill>
                  <a:srgbClr val="0070C0"/>
                </a:solidFill>
              </a:rPr>
              <a:t>Initial</a:t>
            </a:r>
            <a:r>
              <a:rPr lang="nl-BE" sz="3200" dirty="0" smtClean="0">
                <a:solidFill>
                  <a:srgbClr val="0070C0"/>
                </a:solidFill>
              </a:rPr>
              <a:t> </a:t>
            </a:r>
            <a:r>
              <a:rPr lang="nl-BE" sz="3200" dirty="0" err="1" smtClean="0">
                <a:solidFill>
                  <a:srgbClr val="0070C0"/>
                </a:solidFill>
              </a:rPr>
              <a:t>Configuration</a:t>
            </a:r>
            <a:r>
              <a:rPr lang="nl-BE" sz="3200" dirty="0" smtClean="0">
                <a:solidFill>
                  <a:srgbClr val="0070C0"/>
                </a:solidFill>
              </a:rPr>
              <a:t> Panel</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24</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pic>
        <p:nvPicPr>
          <p:cNvPr id="9218" name="Picture 2"/>
          <p:cNvPicPr>
            <a:picLocks noChangeAspect="1" noChangeArrowheads="1"/>
          </p:cNvPicPr>
          <p:nvPr/>
        </p:nvPicPr>
        <p:blipFill>
          <a:blip r:embed="rId2"/>
          <a:srcRect/>
          <a:stretch>
            <a:fillRect/>
          </a:stretch>
        </p:blipFill>
        <p:spPr bwMode="auto">
          <a:xfrm>
            <a:off x="2143108" y="4071942"/>
            <a:ext cx="5286412" cy="11430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ppt_x"/>
                                          </p:val>
                                        </p:tav>
                                        <p:tav tm="100000">
                                          <p:val>
                                            <p:strVal val="#ppt_x"/>
                                          </p:val>
                                        </p:tav>
                                      </p:tavLst>
                                    </p:anim>
                                    <p:anim calcmode="lin" valueType="num">
                                      <p:cBhvr additive="base">
                                        <p:cTn id="16"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Het venster </a:t>
            </a:r>
            <a:r>
              <a:rPr lang="nl-BE" dirty="0" err="1" smtClean="0"/>
              <a:t>Initial</a:t>
            </a:r>
            <a:r>
              <a:rPr lang="nl-BE" dirty="0" smtClean="0"/>
              <a:t> </a:t>
            </a:r>
            <a:r>
              <a:rPr lang="nl-BE" dirty="0" err="1" smtClean="0"/>
              <a:t>Configuration</a:t>
            </a:r>
            <a:r>
              <a:rPr lang="nl-BE" dirty="0" smtClean="0"/>
              <a:t> </a:t>
            </a:r>
            <a:r>
              <a:rPr lang="nl-BE" dirty="0" err="1" smtClean="0"/>
              <a:t>Tasks</a:t>
            </a:r>
            <a:r>
              <a:rPr lang="nl-BE" dirty="0" smtClean="0"/>
              <a:t> is verdeeld in drie hoofdtaken:</a:t>
            </a:r>
          </a:p>
          <a:p>
            <a:pPr lvl="1"/>
            <a:r>
              <a:rPr lang="nl-BE" dirty="0" smtClean="0"/>
              <a:t>Provide Computer </a:t>
            </a:r>
            <a:r>
              <a:rPr lang="nl-BE" dirty="0" err="1" smtClean="0"/>
              <a:t>Information</a:t>
            </a:r>
            <a:r>
              <a:rPr lang="nl-BE" dirty="0" smtClean="0"/>
              <a:t> (computergegevens opgeven).</a:t>
            </a:r>
          </a:p>
          <a:p>
            <a:pPr lvl="1"/>
            <a:r>
              <a:rPr lang="nl-BE" dirty="0" smtClean="0"/>
              <a:t>Update </a:t>
            </a:r>
            <a:r>
              <a:rPr lang="nl-BE" dirty="0" err="1" smtClean="0"/>
              <a:t>This</a:t>
            </a:r>
            <a:r>
              <a:rPr lang="nl-BE" dirty="0" smtClean="0"/>
              <a:t> Server (deze server bijwerken).</a:t>
            </a:r>
          </a:p>
          <a:p>
            <a:pPr lvl="1"/>
            <a:r>
              <a:rPr lang="nl-BE" dirty="0" err="1" smtClean="0"/>
              <a:t>Customize</a:t>
            </a:r>
            <a:r>
              <a:rPr lang="nl-BE" dirty="0" smtClean="0"/>
              <a:t> </a:t>
            </a:r>
            <a:r>
              <a:rPr lang="nl-BE" dirty="0" err="1" smtClean="0"/>
              <a:t>This</a:t>
            </a:r>
            <a:r>
              <a:rPr lang="nl-BE" dirty="0" smtClean="0"/>
              <a:t> Server (deze server aanpassen).</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configuratie – </a:t>
            </a:r>
            <a:br>
              <a:rPr lang="nl-BE" sz="3200" dirty="0" smtClean="0">
                <a:solidFill>
                  <a:srgbClr val="0070C0"/>
                </a:solidFill>
              </a:rPr>
            </a:br>
            <a:r>
              <a:rPr lang="nl-BE" sz="3200" dirty="0" smtClean="0">
                <a:solidFill>
                  <a:srgbClr val="0070C0"/>
                </a:solidFill>
              </a:rPr>
              <a:t>Het venster  </a:t>
            </a:r>
            <a:r>
              <a:rPr lang="nl-BE" sz="3200" dirty="0" err="1" smtClean="0">
                <a:solidFill>
                  <a:srgbClr val="0070C0"/>
                </a:solidFill>
              </a:rPr>
              <a:t>Initial</a:t>
            </a:r>
            <a:r>
              <a:rPr lang="nl-BE" sz="3200" dirty="0" smtClean="0">
                <a:solidFill>
                  <a:srgbClr val="0070C0"/>
                </a:solidFill>
              </a:rPr>
              <a:t> </a:t>
            </a:r>
            <a:r>
              <a:rPr lang="nl-BE" sz="3200" dirty="0" err="1" smtClean="0">
                <a:solidFill>
                  <a:srgbClr val="0070C0"/>
                </a:solidFill>
              </a:rPr>
              <a:t>Configuration</a:t>
            </a:r>
            <a:r>
              <a:rPr lang="nl-BE" sz="3200" dirty="0" smtClean="0">
                <a:solidFill>
                  <a:srgbClr val="0070C0"/>
                </a:solidFill>
              </a:rPr>
              <a:t> Panel</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25</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solidFill>
                  <a:srgbClr val="0070C0"/>
                </a:solidFill>
              </a:rPr>
              <a:t>De configuratie – </a:t>
            </a:r>
            <a:br>
              <a:rPr lang="nl-BE" sz="3200" dirty="0" smtClean="0">
                <a:solidFill>
                  <a:srgbClr val="0070C0"/>
                </a:solidFill>
              </a:rPr>
            </a:br>
            <a:r>
              <a:rPr lang="nl-BE" sz="3200" dirty="0" smtClean="0">
                <a:solidFill>
                  <a:srgbClr val="0070C0"/>
                </a:solidFill>
              </a:rPr>
              <a:t>Het venster  </a:t>
            </a:r>
            <a:r>
              <a:rPr lang="nl-BE" sz="3200" dirty="0" err="1" smtClean="0">
                <a:solidFill>
                  <a:srgbClr val="0070C0"/>
                </a:solidFill>
              </a:rPr>
              <a:t>Initial</a:t>
            </a:r>
            <a:r>
              <a:rPr lang="nl-BE" sz="3200" dirty="0" smtClean="0">
                <a:solidFill>
                  <a:srgbClr val="0070C0"/>
                </a:solidFill>
              </a:rPr>
              <a:t> </a:t>
            </a:r>
            <a:r>
              <a:rPr lang="nl-BE" sz="3200" dirty="0" err="1" smtClean="0">
                <a:solidFill>
                  <a:srgbClr val="0070C0"/>
                </a:solidFill>
              </a:rPr>
              <a:t>Configuration</a:t>
            </a:r>
            <a:r>
              <a:rPr lang="nl-BE" sz="3200" dirty="0" smtClean="0">
                <a:solidFill>
                  <a:srgbClr val="0070C0"/>
                </a:solidFill>
              </a:rPr>
              <a:t> Panel</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26</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pic>
        <p:nvPicPr>
          <p:cNvPr id="7" name="Picture 2"/>
          <p:cNvPicPr>
            <a:picLocks noGrp="1" noChangeAspect="1" noChangeArrowheads="1"/>
          </p:cNvPicPr>
          <p:nvPr>
            <p:ph idx="1"/>
          </p:nvPr>
        </p:nvPicPr>
        <p:blipFill>
          <a:blip r:embed="rId2"/>
          <a:srcRect/>
          <a:stretch>
            <a:fillRect/>
          </a:stretch>
        </p:blipFill>
        <p:spPr bwMode="auto">
          <a:xfrm>
            <a:off x="1285852" y="1481138"/>
            <a:ext cx="6786609" cy="4805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In dit gedeelte geeft u meer informatie omtrent uw server en de instellingen ervan. </a:t>
            </a:r>
          </a:p>
          <a:p>
            <a:r>
              <a:rPr lang="nl-BE" dirty="0" smtClean="0"/>
              <a:t>U kunt de volgende instellingen configureren:</a:t>
            </a:r>
          </a:p>
          <a:p>
            <a:pPr lvl="1"/>
            <a:r>
              <a:rPr lang="nl-BE" dirty="0" smtClean="0"/>
              <a:t>De tijd, datum en tijdzone.</a:t>
            </a:r>
          </a:p>
          <a:p>
            <a:pPr lvl="1"/>
            <a:r>
              <a:rPr lang="nl-BE" dirty="0" smtClean="0"/>
              <a:t>Het netwerk.</a:t>
            </a:r>
          </a:p>
          <a:p>
            <a:pPr lvl="1"/>
            <a:r>
              <a:rPr lang="nl-BE" dirty="0" smtClean="0"/>
              <a:t>Computernaam en het domein.</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Het venster  </a:t>
            </a:r>
            <a:r>
              <a:rPr lang="nl-BE" sz="3200" dirty="0" err="1" smtClean="0">
                <a:solidFill>
                  <a:srgbClr val="0070C0"/>
                </a:solidFill>
              </a:rPr>
              <a:t>Initial</a:t>
            </a:r>
            <a:r>
              <a:rPr lang="nl-BE" sz="3200" dirty="0" smtClean="0">
                <a:solidFill>
                  <a:srgbClr val="0070C0"/>
                </a:solidFill>
              </a:rPr>
              <a:t> </a:t>
            </a:r>
            <a:r>
              <a:rPr lang="nl-BE" sz="3200" dirty="0" err="1" smtClean="0">
                <a:solidFill>
                  <a:srgbClr val="0070C0"/>
                </a:solidFill>
              </a:rPr>
              <a:t>Configuration</a:t>
            </a:r>
            <a:r>
              <a:rPr lang="nl-BE" sz="3200" dirty="0" smtClean="0">
                <a:solidFill>
                  <a:srgbClr val="0070C0"/>
                </a:solidFill>
              </a:rPr>
              <a:t> Panel –</a:t>
            </a:r>
            <a:br>
              <a:rPr lang="nl-BE" sz="3200" dirty="0" smtClean="0">
                <a:solidFill>
                  <a:srgbClr val="0070C0"/>
                </a:solidFill>
              </a:rPr>
            </a:br>
            <a:r>
              <a:rPr lang="nl-BE" sz="3200" dirty="0" smtClean="0">
                <a:solidFill>
                  <a:srgbClr val="0070C0"/>
                </a:solidFill>
              </a:rPr>
              <a:t>Provide Computer </a:t>
            </a:r>
            <a:r>
              <a:rPr lang="nl-BE" sz="3200" dirty="0" err="1" smtClean="0">
                <a:solidFill>
                  <a:srgbClr val="0070C0"/>
                </a:solidFill>
              </a:rPr>
              <a:t>Information</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27</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lnSpcReduction="20000"/>
          </a:bodyPr>
          <a:lstStyle/>
          <a:p>
            <a:r>
              <a:rPr lang="nl-BE" dirty="0" smtClean="0"/>
              <a:t>Met behulp van de opdrachten in het gebied Update </a:t>
            </a:r>
            <a:r>
              <a:rPr lang="nl-BE" dirty="0" err="1" smtClean="0"/>
              <a:t>This</a:t>
            </a:r>
            <a:r>
              <a:rPr lang="nl-BE" dirty="0" smtClean="0"/>
              <a:t> Server kunt u ervoor zorgen dat de server kritieke updates en verbeteringen rechtstreeks ontvangt van de </a:t>
            </a:r>
            <a:r>
              <a:rPr lang="nl-BE" dirty="0" err="1" smtClean="0"/>
              <a:t>Microsoft-website</a:t>
            </a:r>
            <a:r>
              <a:rPr lang="nl-BE" dirty="0" smtClean="0"/>
              <a:t>. </a:t>
            </a:r>
          </a:p>
          <a:p>
            <a:r>
              <a:rPr lang="nl-BE" dirty="0" smtClean="0"/>
              <a:t>Dankzij automatische updates van Windows wordt het bijwerken van het besturingssysteem vereenvoudigd en kunnen beheerders tijd besparen. </a:t>
            </a:r>
          </a:p>
          <a:p>
            <a:r>
              <a:rPr lang="nl-BE" dirty="0" smtClean="0"/>
              <a:t>Via de overige functies kunt u deelnemen aan het </a:t>
            </a:r>
            <a:r>
              <a:rPr lang="nl-BE" dirty="0" err="1" smtClean="0"/>
              <a:t>Microsoft-programma</a:t>
            </a:r>
            <a:r>
              <a:rPr lang="nl-BE" dirty="0" smtClean="0"/>
              <a:t> voor verbeteringen van de gebruikerservaring en </a:t>
            </a:r>
            <a:r>
              <a:rPr lang="nl-BE" dirty="0" err="1" smtClean="0"/>
              <a:t>Windows-foutrapportage</a:t>
            </a:r>
            <a:r>
              <a:rPr lang="nl-BE" dirty="0" smtClean="0"/>
              <a:t>. Automatische updates en feedback worden geconfigureerd door leden van de groep Administrators op de lokale computer.</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Het venster  </a:t>
            </a:r>
            <a:r>
              <a:rPr lang="nl-BE" sz="3200" dirty="0" err="1" smtClean="0">
                <a:solidFill>
                  <a:srgbClr val="0070C0"/>
                </a:solidFill>
              </a:rPr>
              <a:t>Initial</a:t>
            </a:r>
            <a:r>
              <a:rPr lang="nl-BE" sz="3200" dirty="0" smtClean="0">
                <a:solidFill>
                  <a:srgbClr val="0070C0"/>
                </a:solidFill>
              </a:rPr>
              <a:t> </a:t>
            </a:r>
            <a:r>
              <a:rPr lang="nl-BE" sz="3200" dirty="0" err="1" smtClean="0">
                <a:solidFill>
                  <a:srgbClr val="0070C0"/>
                </a:solidFill>
              </a:rPr>
              <a:t>Configuration</a:t>
            </a:r>
            <a:r>
              <a:rPr lang="nl-BE" sz="3200" dirty="0" smtClean="0">
                <a:solidFill>
                  <a:srgbClr val="0070C0"/>
                </a:solidFill>
              </a:rPr>
              <a:t> Panel –</a:t>
            </a:r>
            <a:br>
              <a:rPr lang="nl-BE" sz="3200" dirty="0" smtClean="0">
                <a:solidFill>
                  <a:srgbClr val="0070C0"/>
                </a:solidFill>
              </a:rPr>
            </a:br>
            <a:r>
              <a:rPr lang="nl-BE" sz="3200" dirty="0" smtClean="0">
                <a:solidFill>
                  <a:srgbClr val="0070C0"/>
                </a:solidFill>
              </a:rPr>
              <a:t>Update </a:t>
            </a:r>
            <a:r>
              <a:rPr lang="nl-BE" sz="3200" dirty="0" err="1" smtClean="0">
                <a:solidFill>
                  <a:srgbClr val="0070C0"/>
                </a:solidFill>
              </a:rPr>
              <a:t>this</a:t>
            </a:r>
            <a:r>
              <a:rPr lang="nl-BE" sz="3200" dirty="0" smtClean="0">
                <a:solidFill>
                  <a:srgbClr val="0070C0"/>
                </a:solidFill>
              </a:rPr>
              <a:t> server</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28</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In het gedeelte </a:t>
            </a:r>
            <a:r>
              <a:rPr lang="nl-BE" dirty="0" err="1" smtClean="0"/>
              <a:t>Customize</a:t>
            </a:r>
            <a:r>
              <a:rPr lang="nl-BE" dirty="0" smtClean="0"/>
              <a:t> </a:t>
            </a:r>
            <a:r>
              <a:rPr lang="nl-BE" dirty="0" err="1" smtClean="0"/>
              <a:t>This</a:t>
            </a:r>
            <a:r>
              <a:rPr lang="nl-BE" dirty="0" smtClean="0"/>
              <a:t> Server kunt u:</a:t>
            </a:r>
          </a:p>
          <a:p>
            <a:pPr lvl="1"/>
            <a:r>
              <a:rPr lang="nl-BE" dirty="0" smtClean="0"/>
              <a:t>Rollen toevoegen aan de server.</a:t>
            </a:r>
          </a:p>
          <a:p>
            <a:pPr lvl="1"/>
            <a:r>
              <a:rPr lang="nl-BE" dirty="0" smtClean="0"/>
              <a:t>Onderdelen toevoegen aan de server.</a:t>
            </a:r>
          </a:p>
          <a:p>
            <a:pPr lvl="1"/>
            <a:r>
              <a:rPr lang="nl-BE" dirty="0" smtClean="0"/>
              <a:t>Een extern bureaublad inschakelen.</a:t>
            </a:r>
          </a:p>
          <a:p>
            <a:pPr lvl="1"/>
            <a:r>
              <a:rPr lang="nl-BE" dirty="0" err="1" smtClean="0"/>
              <a:t>Windows-firewall</a:t>
            </a:r>
            <a:r>
              <a:rPr lang="nl-BE" dirty="0" smtClean="0"/>
              <a:t> configureren.</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Het venster  </a:t>
            </a:r>
            <a:r>
              <a:rPr lang="nl-BE" sz="3200" dirty="0" err="1" smtClean="0">
                <a:solidFill>
                  <a:srgbClr val="0070C0"/>
                </a:solidFill>
              </a:rPr>
              <a:t>Initial</a:t>
            </a:r>
            <a:r>
              <a:rPr lang="nl-BE" sz="3200" dirty="0" smtClean="0">
                <a:solidFill>
                  <a:srgbClr val="0070C0"/>
                </a:solidFill>
              </a:rPr>
              <a:t> </a:t>
            </a:r>
            <a:r>
              <a:rPr lang="nl-BE" sz="3200" dirty="0" err="1" smtClean="0">
                <a:solidFill>
                  <a:srgbClr val="0070C0"/>
                </a:solidFill>
              </a:rPr>
              <a:t>Configuration</a:t>
            </a:r>
            <a:r>
              <a:rPr lang="nl-BE" sz="3200" dirty="0" smtClean="0">
                <a:solidFill>
                  <a:srgbClr val="0070C0"/>
                </a:solidFill>
              </a:rPr>
              <a:t> Panel –</a:t>
            </a:r>
            <a:br>
              <a:rPr lang="nl-BE" sz="3200" dirty="0" smtClean="0">
                <a:solidFill>
                  <a:srgbClr val="0070C0"/>
                </a:solidFill>
              </a:rPr>
            </a:br>
            <a:r>
              <a:rPr lang="nl-BE" sz="3200" dirty="0" err="1" smtClean="0">
                <a:solidFill>
                  <a:srgbClr val="0070C0"/>
                </a:solidFill>
              </a:rPr>
              <a:t>Customize</a:t>
            </a:r>
            <a:r>
              <a:rPr lang="nl-BE" sz="3200" dirty="0" smtClean="0">
                <a:solidFill>
                  <a:srgbClr val="0070C0"/>
                </a:solidFill>
              </a:rPr>
              <a:t> </a:t>
            </a:r>
            <a:r>
              <a:rPr lang="nl-BE" sz="3200" dirty="0" err="1" smtClean="0">
                <a:solidFill>
                  <a:srgbClr val="0070C0"/>
                </a:solidFill>
              </a:rPr>
              <a:t>This</a:t>
            </a:r>
            <a:r>
              <a:rPr lang="nl-BE" sz="3200" dirty="0" smtClean="0">
                <a:solidFill>
                  <a:srgbClr val="0070C0"/>
                </a:solidFill>
              </a:rPr>
              <a:t> Server </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29</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In een netwerk onder het besturingssysteem Windows 2008 Server moet elke pc en elke server een unieke naam hebben. </a:t>
            </a:r>
          </a:p>
          <a:p>
            <a:r>
              <a:rPr lang="nl-BE" dirty="0" smtClean="0"/>
              <a:t>Gebruik voor de namen van computers en servers een zodanige standaardisatie dat alle computers en servers gemakkelijk terug te vinden zijn en er een bepaalde logica inzit.</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planning van de installatie –</a:t>
            </a:r>
            <a:br>
              <a:rPr lang="nl-BE" sz="3200" dirty="0" smtClean="0">
                <a:solidFill>
                  <a:srgbClr val="0070C0"/>
                </a:solidFill>
              </a:rPr>
            </a:br>
            <a:r>
              <a:rPr lang="nl-BE" sz="3200" dirty="0" smtClean="0">
                <a:solidFill>
                  <a:srgbClr val="0070C0"/>
                </a:solidFill>
              </a:rPr>
              <a:t>De naam van de server</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3</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720" y="1752601"/>
            <a:ext cx="8172480" cy="1829761"/>
          </a:xfrm>
        </p:spPr>
        <p:txBody>
          <a:bodyPr>
            <a:noAutofit/>
          </a:bodyPr>
          <a:lstStyle/>
          <a:p>
            <a:r>
              <a:rPr lang="nl-BE" sz="5000" dirty="0" smtClean="0"/>
              <a:t/>
            </a:r>
            <a:br>
              <a:rPr lang="nl-BE" sz="5000" dirty="0" smtClean="0"/>
            </a:br>
            <a:r>
              <a:rPr lang="nl-BE" sz="5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Einde Hoofdstuk 2</a:t>
            </a:r>
            <a:endParaRPr lang="nl-BE" sz="5000"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BE" dirty="0" smtClean="0"/>
              <a:t>Omdat een server en zeker een domeincontroller een vast adres nodig hebben, moeten we eens nadenken met welke range ons domein zal werken. </a:t>
            </a:r>
          </a:p>
          <a:p>
            <a:r>
              <a:rPr lang="nl-BE" dirty="0" smtClean="0"/>
              <a:t>De range is afhankelijk van het aantal computers. </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planning van de installatie –</a:t>
            </a:r>
            <a:br>
              <a:rPr lang="nl-BE" sz="3200" dirty="0" smtClean="0">
                <a:solidFill>
                  <a:srgbClr val="0070C0"/>
                </a:solidFill>
              </a:rPr>
            </a:br>
            <a:r>
              <a:rPr lang="nl-BE" sz="3200" dirty="0" smtClean="0">
                <a:solidFill>
                  <a:srgbClr val="0070C0"/>
                </a:solidFill>
              </a:rPr>
              <a:t>Het TCP/IP adres</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4</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BE" dirty="0" smtClean="0"/>
              <a:t>Omdat de naam van het domein naderhand niet zomaar kan worden gewijzigd, moet u goed nadenken welke domeinnaam u gebruikt. </a:t>
            </a:r>
          </a:p>
          <a:p>
            <a:r>
              <a:rPr lang="nl-BE" dirty="0" smtClean="0"/>
              <a:t>Meestal wordt de domeinnaam </a:t>
            </a:r>
            <a:r>
              <a:rPr lang="nl-BE" dirty="0" err="1" smtClean="0"/>
              <a:t>gelinkt</a:t>
            </a:r>
            <a:r>
              <a:rPr lang="nl-BE" dirty="0" smtClean="0"/>
              <a:t> aan de naam van het bedrijf, instituut, enz. De domeinnaam is dan dezelfde als de naam van de website. </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planning van de installatie –</a:t>
            </a:r>
            <a:br>
              <a:rPr lang="nl-BE" sz="3200" dirty="0" smtClean="0">
                <a:solidFill>
                  <a:srgbClr val="0070C0"/>
                </a:solidFill>
              </a:rPr>
            </a:br>
            <a:r>
              <a:rPr lang="nl-BE" sz="3200" dirty="0" smtClean="0">
                <a:solidFill>
                  <a:srgbClr val="0070C0"/>
                </a:solidFill>
              </a:rPr>
              <a:t>De domeinnaam</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5</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Een domeinnaam bestaat uit twee delen: de naam en de extensie.</a:t>
            </a:r>
          </a:p>
          <a:p>
            <a:r>
              <a:rPr lang="nl-BE" dirty="0" smtClean="0"/>
              <a:t>Bijvoorbeeld </a:t>
            </a:r>
            <a:r>
              <a:rPr lang="nl-BE" dirty="0" err="1" smtClean="0"/>
              <a:t>www.microsoft.com</a:t>
            </a:r>
            <a:r>
              <a:rPr lang="nl-BE" dirty="0" smtClean="0"/>
              <a:t>, waarbij microsoft de naam is en .</a:t>
            </a:r>
            <a:r>
              <a:rPr lang="nl-BE" dirty="0" err="1" smtClean="0"/>
              <a:t>com</a:t>
            </a:r>
            <a:r>
              <a:rPr lang="nl-BE" dirty="0" smtClean="0"/>
              <a:t> de extensie.</a:t>
            </a:r>
          </a:p>
          <a:p>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planning van de installatie –</a:t>
            </a:r>
            <a:br>
              <a:rPr lang="nl-BE" sz="3200" dirty="0" smtClean="0">
                <a:solidFill>
                  <a:srgbClr val="0070C0"/>
                </a:solidFill>
              </a:rPr>
            </a:br>
            <a:r>
              <a:rPr lang="nl-BE" sz="3200" dirty="0" smtClean="0">
                <a:solidFill>
                  <a:srgbClr val="0070C0"/>
                </a:solidFill>
              </a:rPr>
              <a:t>De domeinnaam</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6</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lnSpcReduction="20000"/>
          </a:bodyPr>
          <a:lstStyle/>
          <a:p>
            <a:r>
              <a:rPr lang="nl-BE" dirty="0" smtClean="0"/>
              <a:t>Bij het upgraden gaat u uit van een machine met daarop een Windows </a:t>
            </a:r>
            <a:r>
              <a:rPr lang="nl-BE" dirty="0" err="1" smtClean="0"/>
              <a:t>Server-besturingssysteem</a:t>
            </a:r>
            <a:r>
              <a:rPr lang="nl-BE" dirty="0" smtClean="0"/>
              <a:t> zoals Windows Server 2000 of Windows Server 2003. </a:t>
            </a:r>
          </a:p>
          <a:p>
            <a:r>
              <a:rPr lang="nl-BE" dirty="0" smtClean="0"/>
              <a:t>Een belangrijk voordeel van een upgrade is dat u zich veel werk bespaart. Bij het installeren worden alle bestaande instellingen van de oorspronkelijke machine meegenomen in de nieuwe server, zodat het opnieuw installeren van applicaties niet nodig is. </a:t>
            </a:r>
          </a:p>
          <a:p>
            <a:r>
              <a:rPr lang="nl-BE" dirty="0" smtClean="0"/>
              <a:t>Indien er nog geen besturingssysteem is geïnstalleerd, is het onmogelijk een upgrade uit te voeren. </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installatiemethode - Upgraden</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7</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BE" dirty="0" smtClean="0"/>
              <a:t>Bij deze wijze van installeren worden alle instellingen van een eventueel bestaand besturingssysteem vervangen door de standaardinstellingen van Windows Server 2008 en raakt u de bestaande instellingen kwijt. </a:t>
            </a:r>
          </a:p>
          <a:p>
            <a:r>
              <a:rPr lang="nl-BE" dirty="0" smtClean="0"/>
              <a:t>Bij het aankopen van nieuwe hardware is een upgrade onmogelijk. Bij nieuwe hardware moet u installeren met de optie clean </a:t>
            </a:r>
            <a:r>
              <a:rPr lang="nl-BE" dirty="0" err="1" smtClean="0"/>
              <a:t>install</a:t>
            </a:r>
            <a:r>
              <a:rPr lang="nl-BE" dirty="0" smtClean="0"/>
              <a:t>.</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installatiemethode – Clean </a:t>
            </a:r>
            <a:r>
              <a:rPr lang="nl-BE" sz="3200" dirty="0" err="1" smtClean="0">
                <a:solidFill>
                  <a:srgbClr val="0070C0"/>
                </a:solidFill>
              </a:rPr>
              <a:t>install</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8</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Bij een </a:t>
            </a:r>
            <a:r>
              <a:rPr lang="nl-BE" dirty="0" err="1" smtClean="0"/>
              <a:t>unattended</a:t>
            </a:r>
            <a:r>
              <a:rPr lang="nl-BE" dirty="0" smtClean="0"/>
              <a:t> </a:t>
            </a:r>
            <a:r>
              <a:rPr lang="nl-BE" dirty="0" err="1" smtClean="0"/>
              <a:t>install</a:t>
            </a:r>
            <a:r>
              <a:rPr lang="nl-BE" dirty="0" smtClean="0"/>
              <a:t> plaatst u vooraf de antwoorden gesteld op de vragen tijdens de installatieprocedure in een bestand. Dat bestand wordt tijdens de installatie gebruikt, zodat u niet meer bij de te installeren machine hoeft te blijven. </a:t>
            </a:r>
            <a:endParaRPr lang="nl-BE" dirty="0"/>
          </a:p>
        </p:txBody>
      </p:sp>
      <p:sp>
        <p:nvSpPr>
          <p:cNvPr id="2" name="Titel 1"/>
          <p:cNvSpPr>
            <a:spLocks noGrp="1"/>
          </p:cNvSpPr>
          <p:nvPr>
            <p:ph type="title"/>
          </p:nvPr>
        </p:nvSpPr>
        <p:spPr/>
        <p:txBody>
          <a:bodyPr>
            <a:normAutofit/>
          </a:bodyPr>
          <a:lstStyle/>
          <a:p>
            <a:r>
              <a:rPr lang="nl-BE" sz="3200" dirty="0" smtClean="0">
                <a:solidFill>
                  <a:srgbClr val="0070C0"/>
                </a:solidFill>
              </a:rPr>
              <a:t>De installatiemethode – </a:t>
            </a:r>
            <a:br>
              <a:rPr lang="nl-BE" sz="3200" dirty="0" smtClean="0">
                <a:solidFill>
                  <a:srgbClr val="0070C0"/>
                </a:solidFill>
              </a:rPr>
            </a:br>
            <a:r>
              <a:rPr lang="nl-BE" sz="3200" dirty="0" err="1" smtClean="0">
                <a:solidFill>
                  <a:srgbClr val="0070C0"/>
                </a:solidFill>
              </a:rPr>
              <a:t>Unattended</a:t>
            </a:r>
            <a:r>
              <a:rPr lang="nl-BE" sz="3200" dirty="0" smtClean="0">
                <a:solidFill>
                  <a:srgbClr val="0070C0"/>
                </a:solidFill>
              </a:rPr>
              <a:t> </a:t>
            </a:r>
            <a:r>
              <a:rPr lang="nl-BE" sz="3200" dirty="0" err="1" smtClean="0">
                <a:solidFill>
                  <a:srgbClr val="0070C0"/>
                </a:solidFill>
              </a:rPr>
              <a:t>install</a:t>
            </a:r>
            <a:endParaRPr lang="nl-BE" sz="3200" dirty="0">
              <a:solidFill>
                <a:srgbClr val="0070C0"/>
              </a:solidFill>
            </a:endParaRPr>
          </a:p>
        </p:txBody>
      </p:sp>
      <p:sp>
        <p:nvSpPr>
          <p:cNvPr id="4" name="Tijdelijke aanduiding voor dianummer 3"/>
          <p:cNvSpPr>
            <a:spLocks noGrp="1"/>
          </p:cNvSpPr>
          <p:nvPr>
            <p:ph type="sldNum" sz="quarter" idx="12"/>
          </p:nvPr>
        </p:nvSpPr>
        <p:spPr/>
        <p:txBody>
          <a:bodyPr/>
          <a:lstStyle/>
          <a:p>
            <a:fld id="{A799F56F-117B-4DE1-B119-F67E44F067C6}" type="slidenum">
              <a:rPr lang="nl-BE" smtClean="0"/>
              <a:pPr/>
              <a:t>9</a:t>
            </a:fld>
            <a:endParaRPr lang="nl-BE"/>
          </a:p>
        </p:txBody>
      </p:sp>
      <p:sp>
        <p:nvSpPr>
          <p:cNvPr id="6" name="Tijdelijke aanduiding voor voettekst 5"/>
          <p:cNvSpPr>
            <a:spLocks noGrp="1"/>
          </p:cNvSpPr>
          <p:nvPr>
            <p:ph type="ftr" sz="quarter" idx="11"/>
          </p:nvPr>
        </p:nvSpPr>
        <p:spPr>
          <a:xfrm>
            <a:off x="4380072" y="6407944"/>
            <a:ext cx="2835134" cy="365125"/>
          </a:xfrm>
        </p:spPr>
        <p:txBody>
          <a:bodyPr/>
          <a:lstStyle/>
          <a:p>
            <a:r>
              <a:rPr lang="nl-BE" smtClean="0"/>
              <a:t>Installatie en configuratie</a:t>
            </a:r>
            <a:endParaRPr lang="nl-B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325</TotalTime>
  <Words>1166</Words>
  <Application>Microsoft Office PowerPoint</Application>
  <PresentationFormat>Diavoorstelling (4:3)</PresentationFormat>
  <Paragraphs>138</Paragraphs>
  <Slides>30</Slides>
  <Notes>0</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Concours</vt:lpstr>
      <vt:lpstr>  Hoofdstuk 2: installatie en configuratie</vt:lpstr>
      <vt:lpstr>De planning van de installatie – De opstartpartitie</vt:lpstr>
      <vt:lpstr>De planning van de installatie – De naam van de server</vt:lpstr>
      <vt:lpstr>De planning van de installatie – Het TCP/IP adres</vt:lpstr>
      <vt:lpstr>De planning van de installatie – De domeinnaam</vt:lpstr>
      <vt:lpstr>De planning van de installatie – De domeinnaam</vt:lpstr>
      <vt:lpstr>De installatiemethode - Upgraden</vt:lpstr>
      <vt:lpstr>De installatiemethode – Clean install</vt:lpstr>
      <vt:lpstr>De installatiemethode –  Unattended install</vt:lpstr>
      <vt:lpstr>De installatiemethode – Kant en klare installatie</vt:lpstr>
      <vt:lpstr>De installatie –  Het administratorwachtwoord</vt:lpstr>
      <vt:lpstr>De installeren van onze eerste Windows Server 2008</vt:lpstr>
      <vt:lpstr>De installeren van onze eerste Windows Server 2008</vt:lpstr>
      <vt:lpstr>De installeren van onze eerste Windows Server 2008</vt:lpstr>
      <vt:lpstr>De installeren van onze eerste Windows Server 2008</vt:lpstr>
      <vt:lpstr>De installeren van onze eerste Windows Server 2008</vt:lpstr>
      <vt:lpstr>De installeren van onze eerste Windows Server 2008</vt:lpstr>
      <vt:lpstr>De installeren van onze eerste Windows Server 2008</vt:lpstr>
      <vt:lpstr>De installeren van onze eerste Windows Server 2008</vt:lpstr>
      <vt:lpstr>De installeren van onze eerste Windows Server 2008 – Windows valideren</vt:lpstr>
      <vt:lpstr>De installeren van onze eerste Windows Server 2008</vt:lpstr>
      <vt:lpstr>De installeren van onze eerste Windows Server 2008</vt:lpstr>
      <vt:lpstr>De installeren van onze eerste Windows Server 2008</vt:lpstr>
      <vt:lpstr>De configuratie –  Het venster  Initial Configuration Panel</vt:lpstr>
      <vt:lpstr>De configuratie –  Het venster  Initial Configuration Panel</vt:lpstr>
      <vt:lpstr>De configuratie –  Het venster  Initial Configuration Panel</vt:lpstr>
      <vt:lpstr>Het venster  Initial Configuration Panel – Provide Computer Information</vt:lpstr>
      <vt:lpstr>Het venster  Initial Configuration Panel – Update this server</vt:lpstr>
      <vt:lpstr>Het venster  Initial Configuration Panel – Customize This Server </vt:lpstr>
      <vt:lpstr>  Einde Hoofdstuk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Hoofdstuk 1: Windows server 2008.</dc:title>
  <dc:creator>Gunther</dc:creator>
  <cp:lastModifiedBy>Gunther</cp:lastModifiedBy>
  <cp:revision>42</cp:revision>
  <dcterms:created xsi:type="dcterms:W3CDTF">2009-02-24T09:18:59Z</dcterms:created>
  <dcterms:modified xsi:type="dcterms:W3CDTF">2009-03-01T13:15:18Z</dcterms:modified>
</cp:coreProperties>
</file>